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6" r:id="rId4"/>
    <p:sldId id="271" r:id="rId5"/>
    <p:sldId id="257" r:id="rId6"/>
    <p:sldId id="267" r:id="rId7"/>
    <p:sldId id="264" r:id="rId8"/>
    <p:sldId id="259" r:id="rId9"/>
    <p:sldId id="258" r:id="rId10"/>
    <p:sldId id="268" r:id="rId11"/>
    <p:sldId id="265" r:id="rId12"/>
    <p:sldId id="260" r:id="rId13"/>
    <p:sldId id="26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9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35AF-844E-41BB-AD5A-CD45D88E8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B414C-B8EA-4DA3-9141-49CA3B748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D92F8-49B1-421E-BADA-0E9DF279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E81D7-320B-4F6A-95CE-A270614E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55532-4708-4860-8B95-A431A544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121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CD9D-5378-4C9F-80D0-40205362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E3C5D-50CF-4FC7-AB15-BB6182C87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E30C2-32B5-4556-A431-AAE66080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E14B5-9AC0-4426-9877-4A1423F7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C5C29-35BA-4EE0-9E5F-42C0EA93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8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4F2294-06B4-4912-8885-8394DBC9C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7F5B1-C7E4-404D-86A6-477E2EDD4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9EEBB-CACA-45EC-9195-4A2C9CF26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394E9-3EBB-43B9-984E-E31049CF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CFC16-5262-43B4-B711-EB36E871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28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3DB7-7698-4345-9CA6-8AF72013A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F4A77-FEBE-45B2-8F98-E888CAE4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676BA-9822-4F03-A7FC-460E2C97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6C5C5-734C-4965-9A6F-DCE155FE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E2514-E050-461B-9A3D-AAACB8CB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05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A607-DB94-4A0F-8C9F-1C3BAF83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96F19-501D-4875-A24B-80C0FCF0B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C4823-36E5-428D-BB04-69D070E3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4C7C9-68E5-41FD-8171-5CB764F7F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5F820-0B84-45E7-81E2-3269A211A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18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4A4A-1A1C-4C53-A56A-3395ABB1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567C-78E4-4604-A037-B45ABDF48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EA3D4-895B-473B-BCD2-DC33370D6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D3BA6-1E08-4D05-A092-0EF0996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A6A75-D637-4D76-B9AB-17E42988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415CC-E933-46DE-8237-1EE6E257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13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CB88-DBDE-4567-846B-8DB46AAB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6F64D-F231-4F0E-94C1-4E7357521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2E049-1A09-4021-88BB-AD74DBB3A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99BA3-7DBD-4A7F-9C50-75F28F0AC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D6AE8-3690-4146-AD02-E6919A17F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2847C1-7627-479C-A964-CBC2D2FD7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AB71F-A5B6-4C30-BB6A-1108E7C0F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E8B71-5550-4DE7-9546-42212793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061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9268-53DE-4075-B870-F8936CD0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E3776-3A31-4DB6-93B4-E86E26512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75718-9037-40EB-8DA4-758032E9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1DA2E-D2DB-48EC-94DD-9B7C2DBB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53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5D56F9-1DAE-4DDA-B44F-C3987BF8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70003-2319-4302-B180-4BA4B1F0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2D9BD-6375-485D-8572-1716655B1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813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350F-89BA-4130-A9B2-A333B135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A9D42-9FF1-4172-A666-24AB86A4F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9B6A8-A150-412F-8698-5557850F5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1ECD9-5988-4BE0-AAD8-981BBF358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73187-6FF6-471F-99AD-7942A6AB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4B665-5B35-4723-B10C-11CFAB7D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18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C3BB-18C1-4D8F-A55A-2893F707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63831-E8F0-45F7-A6D7-8A8991676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15BAE-5891-46AB-AF0D-8B5719F76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88CAF-2EEE-404C-9790-DD5E61BB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5E9C3-CC0C-4C90-AD21-F9FDCA0E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3D84D-C855-47D6-B214-F0B69E75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67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D4499-CE5B-4181-9F61-623A68AB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69C7-D359-415C-84CD-4973F981B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95B99-5721-4D89-91EF-BB82C3E31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AFD18-3BF6-44D1-B9B0-05CC1CCFAD47}" type="datetimeFigureOut">
              <a:rPr lang="en-GB" smtClean="0"/>
              <a:t>13/08/2020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6FDD4-C638-44A4-AE22-5058C7D9D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E21A-8EEA-4838-A974-51494B46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64DF8-1E8A-446E-95E4-622771B0B9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81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tio and Proportion Banner">
            <a:extLst>
              <a:ext uri="{FF2B5EF4-FFF2-40B4-BE49-F238E27FC236}">
                <a16:creationId xmlns:a16="http://schemas.microsoft.com/office/drawing/2014/main" id="{2E74613A-E162-4407-9110-28712388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1809750"/>
            <a:ext cx="5162551" cy="30194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62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3126-3630-44DD-8368-5328B76DE68C}"/>
              </a:ext>
            </a:extLst>
          </p:cNvPr>
          <p:cNvSpPr txBox="1"/>
          <p:nvPr/>
        </p:nvSpPr>
        <p:spPr>
          <a:xfrm>
            <a:off x="342901" y="209550"/>
            <a:ext cx="769620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Question 2 :</a:t>
            </a:r>
          </a:p>
          <a:p>
            <a:r>
              <a:rPr lang="en-US" sz="2000" dirty="0"/>
              <a:t>What is the ratio of 4 feet to 4 meters? Given, 1 meter = 3.28 feet. </a:t>
            </a:r>
          </a:p>
          <a:p>
            <a:r>
              <a:rPr lang="en-US" sz="2000" dirty="0"/>
              <a:t>(A) 1 : 2.28    </a:t>
            </a:r>
          </a:p>
          <a:p>
            <a:r>
              <a:rPr lang="en-US" sz="2000" dirty="0"/>
              <a:t>(B) 1 : 2.78    </a:t>
            </a:r>
          </a:p>
          <a:p>
            <a:r>
              <a:rPr lang="en-US" sz="2000" dirty="0"/>
              <a:t>(C) 1 : 3.28    </a:t>
            </a:r>
          </a:p>
          <a:p>
            <a:r>
              <a:rPr lang="en-US" sz="2000" dirty="0"/>
              <a:t>(D)1 : 2.88    </a:t>
            </a:r>
          </a:p>
          <a:p>
            <a:r>
              <a:rPr lang="en-US" sz="2000" dirty="0"/>
              <a:t>(E) 1 : 3.68</a:t>
            </a:r>
          </a:p>
          <a:p>
            <a:r>
              <a:rPr lang="en-US" sz="2000" dirty="0"/>
              <a:t> </a:t>
            </a:r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064E4-B22C-4853-A2C3-6882F3051169}"/>
              </a:ext>
            </a:extLst>
          </p:cNvPr>
          <p:cNvSpPr txBox="1"/>
          <p:nvPr/>
        </p:nvSpPr>
        <p:spPr>
          <a:xfrm>
            <a:off x="342900" y="3029961"/>
            <a:ext cx="899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convert the entire measurement to either feet or yard</a:t>
            </a:r>
          </a:p>
          <a:p>
            <a:endParaRPr lang="en-US" sz="2400" dirty="0"/>
          </a:p>
          <a:p>
            <a:r>
              <a:rPr lang="en-US" sz="2400" dirty="0"/>
              <a:t>Since 1 meter=3.28 feet</a:t>
            </a:r>
          </a:p>
          <a:p>
            <a:r>
              <a:rPr lang="en-US" sz="2400" dirty="0"/>
              <a:t>Then 4 meters = 4 x 3.28 =13.12 feet</a:t>
            </a:r>
          </a:p>
          <a:p>
            <a:endParaRPr lang="en-US" sz="2400" dirty="0"/>
          </a:p>
          <a:p>
            <a:r>
              <a:rPr lang="en-US" sz="2400" dirty="0"/>
              <a:t>Now Ratio of 4 feet to 4 meters (13.12 feet)</a:t>
            </a:r>
          </a:p>
          <a:p>
            <a:r>
              <a:rPr lang="en-US" sz="2400" dirty="0"/>
              <a:t>= 4/13.12</a:t>
            </a:r>
          </a:p>
          <a:p>
            <a:r>
              <a:rPr lang="en-US" sz="2400" dirty="0"/>
              <a:t>= 1/3.28 (or) 1:3.28</a:t>
            </a:r>
            <a:endParaRPr lang="en-GB" sz="2400" u="sng" dirty="0"/>
          </a:p>
        </p:txBody>
      </p:sp>
    </p:spTree>
    <p:extLst>
      <p:ext uri="{BB962C8B-B14F-4D97-AF65-F5344CB8AC3E}">
        <p14:creationId xmlns:p14="http://schemas.microsoft.com/office/powerpoint/2010/main" val="348151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E79B2B-9D48-4680-909C-F73E51743AB0}"/>
              </a:ext>
            </a:extLst>
          </p:cNvPr>
          <p:cNvSpPr txBox="1"/>
          <p:nvPr/>
        </p:nvSpPr>
        <p:spPr>
          <a:xfrm>
            <a:off x="285750" y="533401"/>
            <a:ext cx="96964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Proportion is an </a:t>
            </a:r>
            <a:r>
              <a:rPr lang="en-US" sz="4400" b="1" u="sng" dirty="0"/>
              <a:t>equation that says one ratio is equal to another</a:t>
            </a:r>
          </a:p>
          <a:p>
            <a:endParaRPr lang="en-US" sz="4000" b="1" u="sng" dirty="0"/>
          </a:p>
          <a:p>
            <a:endParaRPr lang="en-US" sz="40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F17BF-D978-4CE3-BC63-C798CCD50665}"/>
              </a:ext>
            </a:extLst>
          </p:cNvPr>
          <p:cNvSpPr txBox="1"/>
          <p:nvPr/>
        </p:nvSpPr>
        <p:spPr>
          <a:xfrm>
            <a:off x="66675" y="2008425"/>
            <a:ext cx="118395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a:b: :</a:t>
            </a:r>
            <a:r>
              <a:rPr lang="en-US" sz="4000" b="1" dirty="0" err="1"/>
              <a:t>c:d</a:t>
            </a:r>
            <a:r>
              <a:rPr lang="en-US" sz="4000" b="1" dirty="0"/>
              <a:t> so we say </a:t>
            </a:r>
            <a:r>
              <a:rPr lang="en-US" sz="4000" b="1" dirty="0" err="1"/>
              <a:t>a,b,c</a:t>
            </a:r>
            <a:r>
              <a:rPr lang="en-US" sz="4000" b="1" dirty="0"/>
              <a:t> and d are in proportion </a:t>
            </a:r>
          </a:p>
          <a:p>
            <a:r>
              <a:rPr lang="en-US" sz="4000" b="1" dirty="0"/>
              <a:t>Where a &amp; d are called extremes</a:t>
            </a:r>
          </a:p>
          <a:p>
            <a:r>
              <a:rPr lang="en-US" sz="4000" b="1" dirty="0"/>
              <a:t>              b &amp; c are called mean terms</a:t>
            </a:r>
          </a:p>
          <a:p>
            <a:endParaRPr lang="en-US" sz="4000" b="1" dirty="0"/>
          </a:p>
          <a:p>
            <a:r>
              <a:rPr lang="en-US" sz="4000" b="1" dirty="0"/>
              <a:t>Product of means=Product of extremes</a:t>
            </a:r>
          </a:p>
          <a:p>
            <a:r>
              <a:rPr lang="en-US" sz="4000" b="1" dirty="0"/>
              <a:t> Thus a:b: :</a:t>
            </a:r>
            <a:r>
              <a:rPr lang="en-US" sz="4000" b="1" dirty="0" err="1"/>
              <a:t>c:d</a:t>
            </a:r>
            <a:endParaRPr lang="en-US" sz="4000" b="1" dirty="0"/>
          </a:p>
          <a:p>
            <a:r>
              <a:rPr lang="en-US" sz="4000" b="1" dirty="0"/>
              <a:t>           (</a:t>
            </a:r>
            <a:r>
              <a:rPr lang="en-US" sz="4000" b="1" dirty="0" err="1"/>
              <a:t>axd</a:t>
            </a:r>
            <a:r>
              <a:rPr lang="en-US" sz="4000" b="1" dirty="0"/>
              <a:t>)=(</a:t>
            </a:r>
            <a:r>
              <a:rPr lang="en-US" sz="4000" b="1" dirty="0" err="1"/>
              <a:t>bxc</a:t>
            </a:r>
            <a:r>
              <a:rPr lang="en-US" sz="4000" b="1" dirty="0"/>
              <a:t>)</a:t>
            </a:r>
            <a:endParaRPr lang="en-GB" sz="4000" b="1" dirty="0"/>
          </a:p>
        </p:txBody>
      </p:sp>
      <p:pic>
        <p:nvPicPr>
          <p:cNvPr id="2050" name="Picture 2" descr="USDA Food: My Plate - EnchantedLearning.com">
            <a:extLst>
              <a:ext uri="{FF2B5EF4-FFF2-40B4-BE49-F238E27FC236}">
                <a16:creationId xmlns:a16="http://schemas.microsoft.com/office/drawing/2014/main" id="{CA5D538B-A432-4152-BA70-631B9F048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3114" r="7239" b="6688"/>
          <a:stretch/>
        </p:blipFill>
        <p:spPr bwMode="auto">
          <a:xfrm>
            <a:off x="8839200" y="3032689"/>
            <a:ext cx="3067050" cy="23526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1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AE7ECB-95E9-4C82-ABBC-685E675D82D5}"/>
              </a:ext>
            </a:extLst>
          </p:cNvPr>
          <p:cNvSpPr txBox="1"/>
          <p:nvPr/>
        </p:nvSpPr>
        <p:spPr>
          <a:xfrm>
            <a:off x="476251" y="202169"/>
            <a:ext cx="86677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/>
              <a:t>Question 2 :</a:t>
            </a:r>
          </a:p>
          <a:p>
            <a:endParaRPr lang="en-US" sz="2800" dirty="0"/>
          </a:p>
          <a:p>
            <a:r>
              <a:rPr lang="en-US" sz="2800" dirty="0"/>
              <a:t>If 0.75 ∶ 𝑥 ∷ 5 ∶ 8 then x is equal to:  </a:t>
            </a:r>
          </a:p>
          <a:p>
            <a:r>
              <a:rPr lang="en-US" sz="2800" dirty="0"/>
              <a:t>(A) 1.12     </a:t>
            </a:r>
          </a:p>
          <a:p>
            <a:r>
              <a:rPr lang="en-US" sz="2800" dirty="0"/>
              <a:t>(B) 1.2     </a:t>
            </a:r>
          </a:p>
          <a:p>
            <a:r>
              <a:rPr lang="en-US" sz="2800" dirty="0"/>
              <a:t>(C) 1.25     </a:t>
            </a:r>
          </a:p>
          <a:p>
            <a:r>
              <a:rPr lang="en-US" sz="2800" dirty="0"/>
              <a:t> (D) 1.3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11E09-438F-4744-B5D2-36E930AD2150}"/>
              </a:ext>
            </a:extLst>
          </p:cNvPr>
          <p:cNvSpPr txBox="1"/>
          <p:nvPr/>
        </p:nvSpPr>
        <p:spPr>
          <a:xfrm flipH="1">
            <a:off x="819149" y="3429000"/>
            <a:ext cx="6810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/>
              <a:t>Solution:</a:t>
            </a:r>
          </a:p>
          <a:p>
            <a:r>
              <a:rPr lang="en-US" sz="3600" dirty="0"/>
              <a:t>0.75 ∶ 𝑥 ∷ 5 ∶ 8</a:t>
            </a:r>
          </a:p>
          <a:p>
            <a:r>
              <a:rPr lang="en-US" sz="3600" dirty="0"/>
              <a:t>0.75 x 8 =</a:t>
            </a:r>
            <a:r>
              <a:rPr lang="en-US" sz="3600" b="1" dirty="0"/>
              <a:t> </a:t>
            </a:r>
            <a:r>
              <a:rPr lang="en-US" sz="3600" dirty="0"/>
              <a:t> 𝑥 x 5  </a:t>
            </a:r>
            <a:endParaRPr lang="en-US" sz="3600" i="1" dirty="0"/>
          </a:p>
          <a:p>
            <a:r>
              <a:rPr lang="en-GB" sz="3600" i="1" dirty="0"/>
              <a:t>6=5x</a:t>
            </a:r>
          </a:p>
          <a:p>
            <a:r>
              <a:rPr lang="en-GB" sz="3600" i="1" u="sng" dirty="0"/>
              <a:t>X=1.2 .</a:t>
            </a:r>
          </a:p>
        </p:txBody>
      </p:sp>
    </p:spTree>
    <p:extLst>
      <p:ext uri="{BB962C8B-B14F-4D97-AF65-F5344CB8AC3E}">
        <p14:creationId xmlns:p14="http://schemas.microsoft.com/office/powerpoint/2010/main" val="67203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63BE22-622F-4B6E-BD01-AC2172418C6A}"/>
              </a:ext>
            </a:extLst>
          </p:cNvPr>
          <p:cNvSpPr txBox="1"/>
          <p:nvPr/>
        </p:nvSpPr>
        <p:spPr>
          <a:xfrm>
            <a:off x="400050" y="352425"/>
            <a:ext cx="1090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 3:</a:t>
            </a:r>
          </a:p>
          <a:p>
            <a:r>
              <a:rPr lang="en-US" sz="2400" dirty="0"/>
              <a:t>Find the unknown value in the proportion </a:t>
            </a:r>
          </a:p>
          <a:p>
            <a:r>
              <a:rPr lang="en-US" sz="2400" dirty="0"/>
              <a:t>(2x+1 ) : 2 = (x+2): 5</a:t>
            </a:r>
          </a:p>
          <a:p>
            <a:pPr marL="342900" indent="-342900">
              <a:buAutoNum type="alphaLcPeriod"/>
            </a:pPr>
            <a:r>
              <a:rPr lang="en-US" sz="2400" dirty="0"/>
              <a:t>1/8</a:t>
            </a:r>
          </a:p>
          <a:p>
            <a:pPr marL="342900" indent="-342900">
              <a:buAutoNum type="alphaLcPeriod"/>
            </a:pPr>
            <a:r>
              <a:rPr lang="en-US" sz="2400" dirty="0"/>
              <a:t>1/4</a:t>
            </a:r>
          </a:p>
          <a:p>
            <a:pPr marL="342900" indent="-342900">
              <a:buAutoNum type="alphaLcPeriod"/>
            </a:pPr>
            <a:r>
              <a:rPr lang="en-US" sz="2400" dirty="0"/>
              <a:t>-1/8</a:t>
            </a:r>
          </a:p>
          <a:p>
            <a:pPr marL="342900" indent="-342900">
              <a:buAutoNum type="alphaLcPeriod"/>
            </a:pPr>
            <a:r>
              <a:rPr lang="en-US" sz="2400" dirty="0"/>
              <a:t>-1/2</a:t>
            </a:r>
          </a:p>
          <a:p>
            <a:pPr marL="342900" indent="-342900">
              <a:buAutoNum type="alphaLcPeriod"/>
            </a:pPr>
            <a:endParaRPr lang="en-US" sz="2800" dirty="0"/>
          </a:p>
          <a:p>
            <a:endParaRPr lang="en-US" sz="2800" dirty="0"/>
          </a:p>
          <a:p>
            <a:endParaRPr lang="en-GB" sz="28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0F432-1B0E-429B-AC66-CAC15A177A47}"/>
              </a:ext>
            </a:extLst>
          </p:cNvPr>
          <p:cNvSpPr txBox="1"/>
          <p:nvPr/>
        </p:nvSpPr>
        <p:spPr>
          <a:xfrm>
            <a:off x="209550" y="3067050"/>
            <a:ext cx="78390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Solution :</a:t>
            </a:r>
          </a:p>
          <a:p>
            <a:endParaRPr lang="en-US" sz="3200" dirty="0"/>
          </a:p>
          <a:p>
            <a:r>
              <a:rPr lang="en-US" sz="3200" dirty="0"/>
              <a:t>5(2x+1) = 2(x+2)</a:t>
            </a:r>
          </a:p>
          <a:p>
            <a:r>
              <a:rPr lang="en-US" sz="3200" dirty="0"/>
              <a:t>10x+5  = 2x+4</a:t>
            </a:r>
          </a:p>
          <a:p>
            <a:r>
              <a:rPr lang="en-US" sz="3200" dirty="0"/>
              <a:t>10x-2x = 4-5</a:t>
            </a:r>
          </a:p>
          <a:p>
            <a:r>
              <a:rPr lang="en-US" sz="3200" dirty="0"/>
              <a:t>8x  =   -1</a:t>
            </a:r>
          </a:p>
          <a:p>
            <a:r>
              <a:rPr lang="en-US" sz="3200" dirty="0"/>
              <a:t>x+=  - </a:t>
            </a:r>
            <a:r>
              <a:rPr lang="en-US" sz="3200" u="sng" dirty="0"/>
              <a:t>1/8.</a:t>
            </a:r>
            <a:endParaRPr lang="en-GB" sz="3200" u="sng" dirty="0"/>
          </a:p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5886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B1C6A5-BA81-4F88-B28A-B3058FB35AAC}"/>
              </a:ext>
            </a:extLst>
          </p:cNvPr>
          <p:cNvSpPr txBox="1"/>
          <p:nvPr/>
        </p:nvSpPr>
        <p:spPr>
          <a:xfrm>
            <a:off x="3829050" y="3076575"/>
            <a:ext cx="3388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THANK YOU 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06902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04197E-7C19-462D-9FE2-9E304902FCA2}"/>
              </a:ext>
            </a:extLst>
          </p:cNvPr>
          <p:cNvSpPr txBox="1"/>
          <p:nvPr/>
        </p:nvSpPr>
        <p:spPr>
          <a:xfrm>
            <a:off x="285135" y="1533525"/>
            <a:ext cx="11356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Aim: By the end of the session , you will </a:t>
            </a:r>
            <a:r>
              <a:rPr lang="en-US" sz="3200" b="1"/>
              <a:t>learn some </a:t>
            </a:r>
            <a:r>
              <a:rPr lang="en-US" sz="3200" b="1" dirty="0"/>
              <a:t>basics of Ratio and </a:t>
            </a:r>
            <a:r>
              <a:rPr lang="en-US" sz="3200" b="1"/>
              <a:t>Proportion .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05910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CD0EB-3D05-4D8E-B37E-A28B72125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15313" r="8726" b="9594"/>
          <a:stretch/>
        </p:blipFill>
        <p:spPr bwMode="auto">
          <a:xfrm>
            <a:off x="352426" y="1165086"/>
            <a:ext cx="4981576" cy="28068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95ACAB-DAE7-4650-9296-5D0AA08AF345}"/>
              </a:ext>
            </a:extLst>
          </p:cNvPr>
          <p:cNvSpPr txBox="1"/>
          <p:nvPr/>
        </p:nvSpPr>
        <p:spPr>
          <a:xfrm>
            <a:off x="666750" y="457200"/>
            <a:ext cx="4981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Real life applications </a:t>
            </a:r>
            <a:endParaRPr lang="en-GB" sz="4000" b="1" u="sng" dirty="0"/>
          </a:p>
        </p:txBody>
      </p:sp>
      <p:pic>
        <p:nvPicPr>
          <p:cNvPr id="6146" name="Picture 2" descr="Different Types of Cement - A Guide">
            <a:extLst>
              <a:ext uri="{FF2B5EF4-FFF2-40B4-BE49-F238E27FC236}">
                <a16:creationId xmlns:a16="http://schemas.microsoft.com/office/drawing/2014/main" id="{D8FC98D9-51BB-41BC-A22B-40EBB7C9D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7" y="4391025"/>
            <a:ext cx="3738562" cy="20097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A70149-5ABE-4736-8CA3-B843B716B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6" y="998816"/>
            <a:ext cx="2857500" cy="2857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34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F11E7-9F89-46BA-B109-545E63321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342899"/>
            <a:ext cx="7115175" cy="61722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948EBB-70D8-4D17-8B47-93A75106B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4868" y="2276473"/>
            <a:ext cx="5919787" cy="2305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1947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37F3-8554-4120-9287-5539B81D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" y="1266229"/>
            <a:ext cx="3619500" cy="3133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EA118-0B55-44C5-A51F-2D0D8781593F}"/>
              </a:ext>
            </a:extLst>
          </p:cNvPr>
          <p:cNvSpPr txBox="1"/>
          <p:nvPr/>
        </p:nvSpPr>
        <p:spPr>
          <a:xfrm rot="10800000" flipV="1">
            <a:off x="4310060" y="2906255"/>
            <a:ext cx="7553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4:3 can be written as  4/3 or 1.33</a:t>
            </a:r>
            <a:endParaRPr lang="en-GB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2CC8B-69E5-4946-83E5-CF37573B7BE0}"/>
              </a:ext>
            </a:extLst>
          </p:cNvPr>
          <p:cNvSpPr txBox="1"/>
          <p:nvPr/>
        </p:nvSpPr>
        <p:spPr>
          <a:xfrm rot="10800000" flipV="1">
            <a:off x="607695" y="5168622"/>
            <a:ext cx="1104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 generally use Colon (:) ,fraction form (X/Y) or decimal form for writing ratios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70FE-C45A-40B8-8C29-0A8691B5AD47}"/>
              </a:ext>
            </a:extLst>
          </p:cNvPr>
          <p:cNvSpPr txBox="1"/>
          <p:nvPr/>
        </p:nvSpPr>
        <p:spPr>
          <a:xfrm>
            <a:off x="5819775" y="49911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719E1-CCA5-4981-89CC-CBB58ADB897D}"/>
              </a:ext>
            </a:extLst>
          </p:cNvPr>
          <p:cNvSpPr txBox="1"/>
          <p:nvPr/>
        </p:nvSpPr>
        <p:spPr>
          <a:xfrm>
            <a:off x="152400" y="342899"/>
            <a:ext cx="9134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Ratio is a </a:t>
            </a:r>
            <a:r>
              <a:rPr lang="en-US" sz="3600" b="1" u="sng" dirty="0"/>
              <a:t>comparisons of two measures</a:t>
            </a:r>
          </a:p>
          <a:p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A1F1A-363E-4DF3-859A-4C37A4B446F0}"/>
              </a:ext>
            </a:extLst>
          </p:cNvPr>
          <p:cNvSpPr txBox="1"/>
          <p:nvPr/>
        </p:nvSpPr>
        <p:spPr>
          <a:xfrm>
            <a:off x="4310060" y="1731943"/>
            <a:ext cx="7339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Ratio of red apples to green apples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5566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2-1 Ratio &amp; Proportion - Mitchell">
            <a:extLst>
              <a:ext uri="{FF2B5EF4-FFF2-40B4-BE49-F238E27FC236}">
                <a16:creationId xmlns:a16="http://schemas.microsoft.com/office/drawing/2014/main" id="{D4FC70A5-6992-4DA5-8C76-2464A9B0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152525"/>
            <a:ext cx="8601076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200F21-E759-434E-A538-B4DCF8FA51F3}"/>
              </a:ext>
            </a:extLst>
          </p:cNvPr>
          <p:cNvSpPr txBox="1"/>
          <p:nvPr/>
        </p:nvSpPr>
        <p:spPr>
          <a:xfrm>
            <a:off x="447676" y="352425"/>
            <a:ext cx="2340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Example:</a:t>
            </a:r>
            <a:endParaRPr lang="en-GB" sz="4000" b="1" u="sng" dirty="0"/>
          </a:p>
        </p:txBody>
      </p:sp>
    </p:spTree>
    <p:extLst>
      <p:ext uri="{BB962C8B-B14F-4D97-AF65-F5344CB8AC3E}">
        <p14:creationId xmlns:p14="http://schemas.microsoft.com/office/powerpoint/2010/main" val="295423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late banana stock photo. Image of bananas, apples, continuous ...">
            <a:extLst>
              <a:ext uri="{FF2B5EF4-FFF2-40B4-BE49-F238E27FC236}">
                <a16:creationId xmlns:a16="http://schemas.microsoft.com/office/drawing/2014/main" id="{87D86D4F-E28A-47A4-9C07-523758C70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250" r="-1215" b="7360"/>
          <a:stretch/>
        </p:blipFill>
        <p:spPr bwMode="auto">
          <a:xfrm>
            <a:off x="2057400" y="1833562"/>
            <a:ext cx="7848600" cy="31908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01C90-2D4A-439C-869F-78A76A4149BE}"/>
              </a:ext>
            </a:extLst>
          </p:cNvPr>
          <p:cNvSpPr txBox="1"/>
          <p:nvPr/>
        </p:nvSpPr>
        <p:spPr>
          <a:xfrm>
            <a:off x="542924" y="648384"/>
            <a:ext cx="22193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Exercise :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34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oonpeps : How to draw Mango Tree for kids, step by step, Mango ...">
            <a:extLst>
              <a:ext uri="{FF2B5EF4-FFF2-40B4-BE49-F238E27FC236}">
                <a16:creationId xmlns:a16="http://schemas.microsoft.com/office/drawing/2014/main" id="{62E19FA7-C0A8-4467-9C5F-37A142739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5239" r="21667" b="10951"/>
          <a:stretch/>
        </p:blipFill>
        <p:spPr bwMode="auto">
          <a:xfrm>
            <a:off x="1846066" y="2187346"/>
            <a:ext cx="1285875" cy="12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pple Tree Clipart Clipart Panda Free Clipart Images | Family tree ...">
            <a:extLst>
              <a:ext uri="{FF2B5EF4-FFF2-40B4-BE49-F238E27FC236}">
                <a16:creationId xmlns:a16="http://schemas.microsoft.com/office/drawing/2014/main" id="{3B8B4F73-DB21-4A1E-8049-ABF1CB66E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8" y="2187346"/>
            <a:ext cx="1174608" cy="126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pple Tree Clipart Clipart Panda Free Clipart Images | Family tree ...">
            <a:extLst>
              <a:ext uri="{FF2B5EF4-FFF2-40B4-BE49-F238E27FC236}">
                <a16:creationId xmlns:a16="http://schemas.microsoft.com/office/drawing/2014/main" id="{700E2DE5-67E5-42B5-BAAB-1B3C2EAB4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22" y="5146347"/>
            <a:ext cx="1174608" cy="126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pple Tree Clipart Clipart Panda Free Clipart Images | Family tree ...">
            <a:extLst>
              <a:ext uri="{FF2B5EF4-FFF2-40B4-BE49-F238E27FC236}">
                <a16:creationId xmlns:a16="http://schemas.microsoft.com/office/drawing/2014/main" id="{4538F69B-3E69-407E-9EFC-5A6A9CFAA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65" y="2244704"/>
            <a:ext cx="1174608" cy="126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pple Tree Clipart Clipart Panda Free Clipart Images | Family tree ...">
            <a:extLst>
              <a:ext uri="{FF2B5EF4-FFF2-40B4-BE49-F238E27FC236}">
                <a16:creationId xmlns:a16="http://schemas.microsoft.com/office/drawing/2014/main" id="{0E2EFBB0-81A1-4A01-82E4-D3471A8F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894" y="3681793"/>
            <a:ext cx="1174608" cy="126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onpeps : How to draw Mango Tree for kids, step by step, Mango ...">
            <a:extLst>
              <a:ext uri="{FF2B5EF4-FFF2-40B4-BE49-F238E27FC236}">
                <a16:creationId xmlns:a16="http://schemas.microsoft.com/office/drawing/2014/main" id="{95CD1999-1168-47EC-9A24-072DE263D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5239" r="21667" b="10951"/>
          <a:stretch/>
        </p:blipFill>
        <p:spPr bwMode="auto">
          <a:xfrm rot="21365781">
            <a:off x="3173647" y="3649946"/>
            <a:ext cx="1285875" cy="12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onpeps : How to draw Mango Tree for kids, step by step, Mango ...">
            <a:extLst>
              <a:ext uri="{FF2B5EF4-FFF2-40B4-BE49-F238E27FC236}">
                <a16:creationId xmlns:a16="http://schemas.microsoft.com/office/drawing/2014/main" id="{59AF3B88-8E7C-4488-8C95-BA62622A9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5239" r="21667" b="10951"/>
          <a:stretch/>
        </p:blipFill>
        <p:spPr bwMode="auto">
          <a:xfrm>
            <a:off x="328612" y="3793296"/>
            <a:ext cx="1285875" cy="12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oonpeps : How to draw Mango Tree for kids, step by step, Mango ...">
            <a:extLst>
              <a:ext uri="{FF2B5EF4-FFF2-40B4-BE49-F238E27FC236}">
                <a16:creationId xmlns:a16="http://schemas.microsoft.com/office/drawing/2014/main" id="{4525020C-307A-4E91-A504-0CE717131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5239" r="21667" b="10951"/>
          <a:stretch/>
        </p:blipFill>
        <p:spPr bwMode="auto">
          <a:xfrm>
            <a:off x="1846067" y="5180148"/>
            <a:ext cx="1285875" cy="12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oonpeps : How to draw Mango Tree for kids, step by step, Mango ...">
            <a:extLst>
              <a:ext uri="{FF2B5EF4-FFF2-40B4-BE49-F238E27FC236}">
                <a16:creationId xmlns:a16="http://schemas.microsoft.com/office/drawing/2014/main" id="{455CA30B-2CC7-4942-8380-6AE88DDBA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5239" r="21667" b="10951"/>
          <a:stretch/>
        </p:blipFill>
        <p:spPr bwMode="auto">
          <a:xfrm>
            <a:off x="361950" y="5146347"/>
            <a:ext cx="1285875" cy="12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C84C42-61C5-4808-A95F-4165E3749CB2}"/>
              </a:ext>
            </a:extLst>
          </p:cNvPr>
          <p:cNvSpPr txBox="1"/>
          <p:nvPr/>
        </p:nvSpPr>
        <p:spPr>
          <a:xfrm>
            <a:off x="410488" y="963877"/>
            <a:ext cx="11555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 planted 9 trees in the orchard. Out of these 5 are mango trees and 4 are apple trees. What is the ratio of mango trees to the total number of trees . </a:t>
            </a:r>
            <a:endParaRPr lang="en-GB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C7DD6-56BA-4EE5-BD55-E60B0A56668B}"/>
              </a:ext>
            </a:extLst>
          </p:cNvPr>
          <p:cNvSpPr txBox="1"/>
          <p:nvPr/>
        </p:nvSpPr>
        <p:spPr>
          <a:xfrm>
            <a:off x="4867275" y="2625736"/>
            <a:ext cx="5590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number of trees are 9</a:t>
            </a:r>
          </a:p>
          <a:p>
            <a:r>
              <a:rPr lang="en-US" sz="2800" dirty="0"/>
              <a:t>Ratio= </a:t>
            </a:r>
            <a:r>
              <a:rPr lang="en-US" sz="2800" u="sng" dirty="0"/>
              <a:t>No of mango trees</a:t>
            </a:r>
            <a:r>
              <a:rPr lang="en-US" sz="2800" dirty="0"/>
              <a:t> = </a:t>
            </a:r>
            <a:r>
              <a:rPr lang="en-US" sz="2800" u="sng" dirty="0"/>
              <a:t>5</a:t>
            </a:r>
            <a:r>
              <a:rPr lang="en-US" sz="2800" dirty="0"/>
              <a:t> (or) 5:9 </a:t>
            </a:r>
            <a:r>
              <a:rPr lang="en-US" sz="2800" u="sng" dirty="0"/>
              <a:t> </a:t>
            </a:r>
          </a:p>
          <a:p>
            <a:r>
              <a:rPr lang="en-US" sz="2800" dirty="0"/>
              <a:t>            Total No of trees         9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E5A99-AEC5-46B9-AE18-97B4B25DD236}"/>
              </a:ext>
            </a:extLst>
          </p:cNvPr>
          <p:cNvSpPr txBox="1"/>
          <p:nvPr/>
        </p:nvSpPr>
        <p:spPr>
          <a:xfrm>
            <a:off x="6629400" y="379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FD9D8-D04C-4274-A605-1D34879BC0E6}"/>
              </a:ext>
            </a:extLst>
          </p:cNvPr>
          <p:cNvSpPr txBox="1"/>
          <p:nvPr/>
        </p:nvSpPr>
        <p:spPr>
          <a:xfrm>
            <a:off x="361950" y="245342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Exercise 2: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01070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3126-3630-44DD-8368-5328B76DE68C}"/>
              </a:ext>
            </a:extLst>
          </p:cNvPr>
          <p:cNvSpPr txBox="1"/>
          <p:nvPr/>
        </p:nvSpPr>
        <p:spPr>
          <a:xfrm>
            <a:off x="342901" y="209550"/>
            <a:ext cx="769620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Question 1 :</a:t>
            </a:r>
          </a:p>
          <a:p>
            <a:r>
              <a:rPr lang="en-US" sz="2000" dirty="0"/>
              <a:t>What is the ratio of 2 feet to 4 yards? Given, 1 yard = 3 feet. </a:t>
            </a:r>
          </a:p>
          <a:p>
            <a:r>
              <a:rPr lang="en-US" sz="2000" dirty="0"/>
              <a:t>(A) 1 : 2     </a:t>
            </a:r>
          </a:p>
          <a:p>
            <a:r>
              <a:rPr lang="en-US" sz="2000" dirty="0"/>
              <a:t>(B) 1 : 8      </a:t>
            </a:r>
          </a:p>
          <a:p>
            <a:r>
              <a:rPr lang="en-US" sz="2000" dirty="0"/>
              <a:t>(C) 1 : 7     </a:t>
            </a:r>
          </a:p>
          <a:p>
            <a:r>
              <a:rPr lang="en-US" sz="2000" dirty="0"/>
              <a:t>(D)1 : 6      </a:t>
            </a:r>
          </a:p>
          <a:p>
            <a:r>
              <a:rPr lang="en-US" sz="2000" dirty="0"/>
              <a:t>(E) 1 : 5 </a:t>
            </a:r>
          </a:p>
          <a:p>
            <a:r>
              <a:rPr lang="en-US" sz="2000" dirty="0"/>
              <a:t> </a:t>
            </a:r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064E4-B22C-4853-A2C3-6882F3051169}"/>
              </a:ext>
            </a:extLst>
          </p:cNvPr>
          <p:cNvSpPr txBox="1"/>
          <p:nvPr/>
        </p:nvSpPr>
        <p:spPr>
          <a:xfrm>
            <a:off x="342900" y="3029961"/>
            <a:ext cx="899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convert the entire measurement to either feet or yard</a:t>
            </a:r>
          </a:p>
          <a:p>
            <a:endParaRPr lang="en-US" sz="2400" dirty="0"/>
          </a:p>
          <a:p>
            <a:r>
              <a:rPr lang="en-US" sz="2400" dirty="0"/>
              <a:t>Since 1 yard=3feet</a:t>
            </a:r>
          </a:p>
          <a:p>
            <a:r>
              <a:rPr lang="en-US" sz="2400" dirty="0"/>
              <a:t>Then 4yards=4x3 =12 feet</a:t>
            </a:r>
          </a:p>
          <a:p>
            <a:endParaRPr lang="en-US" sz="2400" dirty="0"/>
          </a:p>
          <a:p>
            <a:r>
              <a:rPr lang="en-US" sz="2400" dirty="0"/>
              <a:t>Now Ratio of 2feet to 4yards(12feet)</a:t>
            </a:r>
          </a:p>
          <a:p>
            <a:r>
              <a:rPr lang="en-US" sz="2400" dirty="0"/>
              <a:t>=2/12</a:t>
            </a:r>
          </a:p>
          <a:p>
            <a:r>
              <a:rPr lang="en-US" sz="2400" dirty="0"/>
              <a:t>=</a:t>
            </a:r>
            <a:r>
              <a:rPr lang="en-US" sz="2400" u="sng" dirty="0"/>
              <a:t>1/6 or 1:6 .</a:t>
            </a:r>
            <a:endParaRPr lang="en-GB" sz="2400" u="sng" dirty="0"/>
          </a:p>
        </p:txBody>
      </p:sp>
    </p:spTree>
    <p:extLst>
      <p:ext uri="{BB962C8B-B14F-4D97-AF65-F5344CB8AC3E}">
        <p14:creationId xmlns:p14="http://schemas.microsoft.com/office/powerpoint/2010/main" val="5523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511</Words>
  <Application>Microsoft Office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40</cp:revision>
  <dcterms:created xsi:type="dcterms:W3CDTF">2020-08-12T04:40:37Z</dcterms:created>
  <dcterms:modified xsi:type="dcterms:W3CDTF">2020-08-13T19:17:52Z</dcterms:modified>
</cp:coreProperties>
</file>